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Roboto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63E2B765-B2E0-4068-8B3B-007297DDE824}">
  <a:tblStyle styleId="{63E2B765-B2E0-4068-8B3B-007297DDE824}" styleName="Table_0">
    <a:wholeTbl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V>
        </a:tcBdr>
      </a:tcStyle>
    </a:wholeTbl>
  </a:tblStyle>
  <a:tblStyle styleId="{B7162FA4-77AF-43B0-95B3-2732F215CADC}" styleName="Table_1">
    <a:wholeTbl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insideV>
        </a:tcBdr>
      </a:tcStyle>
    </a:wholeTb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Robo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bold.fntdata"/><Relationship Id="rId6" Type="http://schemas.openxmlformats.org/officeDocument/2006/relationships/slide" Target="slides/slide1.xml"/><Relationship Id="rId18" Type="http://schemas.openxmlformats.org/officeDocument/2006/relationships/font" Target="fonts/Robo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media/image09.png>
</file>

<file path=ppt/media/image10.png>
</file>

<file path=ppt/media/image1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Shape 1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flipH="1">
            <a:off x="8246400" y="4245925"/>
            <a:ext cx="897599" cy="897599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/>
          <p:nvPr/>
        </p:nvSpPr>
        <p:spPr>
          <a:xfrm flipH="1">
            <a:off x="8246400" y="4245875"/>
            <a:ext cx="897599" cy="897599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" name="Shape 12"/>
          <p:cNvSpPr txBox="1"/>
          <p:nvPr>
            <p:ph type="ctrTitle"/>
          </p:nvPr>
        </p:nvSpPr>
        <p:spPr>
          <a:xfrm>
            <a:off x="390525" y="1819275"/>
            <a:ext cx="8222100" cy="9335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390525" y="2789130"/>
            <a:ext cx="8222100" cy="4328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/>
          <p:nvPr>
            <p:ph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type="title"/>
          </p:nvPr>
        </p:nvSpPr>
        <p:spPr>
          <a:xfrm>
            <a:off x="460950" y="2065350"/>
            <a:ext cx="8222100" cy="10127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200"/>
            </a:lvl1pPr>
            <a:lvl2pPr lvl="1">
              <a:spcBef>
                <a:spcPts val="0"/>
              </a:spcBef>
              <a:buSzPct val="100000"/>
              <a:defRPr sz="4200"/>
            </a:lvl2pPr>
            <a:lvl3pPr lvl="2">
              <a:spcBef>
                <a:spcPts val="0"/>
              </a:spcBef>
              <a:buSzPct val="100000"/>
              <a:defRPr sz="4200"/>
            </a:lvl3pPr>
            <a:lvl4pPr lvl="3">
              <a:spcBef>
                <a:spcPts val="0"/>
              </a:spcBef>
              <a:buSzPct val="100000"/>
              <a:defRPr sz="4200"/>
            </a:lvl4pPr>
            <a:lvl5pPr lvl="4">
              <a:spcBef>
                <a:spcPts val="0"/>
              </a:spcBef>
              <a:buSzPct val="100000"/>
              <a:defRPr sz="4200"/>
            </a:lvl5pPr>
            <a:lvl6pPr lvl="5">
              <a:spcBef>
                <a:spcPts val="0"/>
              </a:spcBef>
              <a:buSzPct val="100000"/>
              <a:defRPr sz="4200"/>
            </a:lvl6pPr>
            <a:lvl7pPr lvl="6">
              <a:spcBef>
                <a:spcPts val="0"/>
              </a:spcBef>
              <a:buSzPct val="100000"/>
              <a:defRPr sz="4200"/>
            </a:lvl7pPr>
            <a:lvl8pPr lvl="7">
              <a:spcBef>
                <a:spcPts val="0"/>
              </a:spcBef>
              <a:buSzPct val="100000"/>
              <a:defRPr sz="4200"/>
            </a:lvl8pPr>
            <a:lvl9pPr lvl="8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 flipH="1" rot="10800000">
            <a:off x="0" y="1685999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" name="Shape 21"/>
          <p:cNvSpPr txBox="1"/>
          <p:nvPr>
            <p:ph type="title"/>
          </p:nvPr>
        </p:nvSpPr>
        <p:spPr>
          <a:xfrm>
            <a:off x="471900" y="738725"/>
            <a:ext cx="8222100" cy="7676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/>
        </p:nvSpPr>
        <p:spPr>
          <a:xfrm flipH="1" rot="10800000">
            <a:off x="0" y="1685999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" name="Shape 26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" name="Shape 27"/>
          <p:cNvSpPr txBox="1"/>
          <p:nvPr>
            <p:ph type="title"/>
          </p:nvPr>
        </p:nvSpPr>
        <p:spPr>
          <a:xfrm>
            <a:off x="471900" y="738725"/>
            <a:ext cx="8222100" cy="7676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8" name="Shape 28"/>
          <p:cNvSpPr txBox="1"/>
          <p:nvPr>
            <p:ph idx="1" type="body"/>
          </p:nvPr>
        </p:nvSpPr>
        <p:spPr>
          <a:xfrm>
            <a:off x="471900" y="1919075"/>
            <a:ext cx="3999899" cy="2710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9" name="Shape 29"/>
          <p:cNvSpPr txBox="1"/>
          <p:nvPr>
            <p:ph idx="2" type="body"/>
          </p:nvPr>
        </p:nvSpPr>
        <p:spPr>
          <a:xfrm>
            <a:off x="4694250" y="1919075"/>
            <a:ext cx="3999899" cy="2710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 flipH="1" rot="10800000">
            <a:off x="0" y="656399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" name="Shape 33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" name="Shape 34"/>
          <p:cNvSpPr txBox="1"/>
          <p:nvPr>
            <p:ph type="title"/>
          </p:nvPr>
        </p:nvSpPr>
        <p:spPr>
          <a:xfrm>
            <a:off x="98250" y="16350"/>
            <a:ext cx="8826599" cy="6027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1800"/>
            </a:lvl1pPr>
            <a:lvl2pPr lvl="1">
              <a:spcBef>
                <a:spcPts val="0"/>
              </a:spcBef>
              <a:buSzPct val="100000"/>
              <a:defRPr sz="1800"/>
            </a:lvl2pPr>
            <a:lvl3pPr lvl="2">
              <a:spcBef>
                <a:spcPts val="0"/>
              </a:spcBef>
              <a:buSzPct val="100000"/>
              <a:defRPr sz="1800"/>
            </a:lvl3pPr>
            <a:lvl4pPr lvl="3">
              <a:spcBef>
                <a:spcPts val="0"/>
              </a:spcBef>
              <a:buSzPct val="100000"/>
              <a:defRPr sz="1800"/>
            </a:lvl4pPr>
            <a:lvl5pPr lvl="4">
              <a:spcBef>
                <a:spcPts val="0"/>
              </a:spcBef>
              <a:buSzPct val="100000"/>
              <a:defRPr sz="1800"/>
            </a:lvl5pPr>
            <a:lvl6pPr lvl="5">
              <a:spcBef>
                <a:spcPts val="0"/>
              </a:spcBef>
              <a:buSzPct val="100000"/>
              <a:defRPr sz="1800"/>
            </a:lvl6pPr>
            <a:lvl7pPr lvl="6">
              <a:spcBef>
                <a:spcPts val="0"/>
              </a:spcBef>
              <a:buSzPct val="100000"/>
              <a:defRPr sz="1800"/>
            </a:lvl7pPr>
            <a:lvl8pPr lvl="7">
              <a:spcBef>
                <a:spcPts val="0"/>
              </a:spcBef>
              <a:buSzPct val="100000"/>
              <a:defRPr sz="1800"/>
            </a:lvl8pPr>
            <a:lvl9pPr lvl="8">
              <a:spcBef>
                <a:spcPts val="0"/>
              </a:spcBef>
              <a:buSzPct val="100000"/>
              <a:defRPr sz="18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/>
        </p:nvSpPr>
        <p:spPr>
          <a:xfrm flipH="1" rot="10800000">
            <a:off x="3276600" y="25"/>
            <a:ext cx="5867400" cy="51434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8" name="Shape 38"/>
          <p:cNvSpPr/>
          <p:nvPr/>
        </p:nvSpPr>
        <p:spPr>
          <a:xfrm rot="-5400000">
            <a:off x="759150" y="2517450"/>
            <a:ext cx="5143499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9" name="Shape 39"/>
          <p:cNvSpPr txBox="1"/>
          <p:nvPr>
            <p:ph type="title"/>
          </p:nvPr>
        </p:nvSpPr>
        <p:spPr>
          <a:xfrm>
            <a:off x="226077" y="357800"/>
            <a:ext cx="2807999" cy="9533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226075" y="1465800"/>
            <a:ext cx="2807999" cy="31634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6000"/>
            </a:lvl1pPr>
            <a:lvl2pPr lvl="1">
              <a:spcBef>
                <a:spcPts val="0"/>
              </a:spcBef>
              <a:buSzPct val="100000"/>
              <a:defRPr sz="6000"/>
            </a:lvl2pPr>
            <a:lvl3pPr lvl="2">
              <a:spcBef>
                <a:spcPts val="0"/>
              </a:spcBef>
              <a:buSzPct val="100000"/>
              <a:defRPr sz="6000"/>
            </a:lvl3pPr>
            <a:lvl4pPr lvl="3">
              <a:spcBef>
                <a:spcPts val="0"/>
              </a:spcBef>
              <a:buSzPct val="100000"/>
              <a:defRPr sz="6000"/>
            </a:lvl4pPr>
            <a:lvl5pPr lvl="4">
              <a:spcBef>
                <a:spcPts val="0"/>
              </a:spcBef>
              <a:buSzPct val="100000"/>
              <a:defRPr sz="6000"/>
            </a:lvl5pPr>
            <a:lvl6pPr lvl="5">
              <a:spcBef>
                <a:spcPts val="0"/>
              </a:spcBef>
              <a:buSzPct val="100000"/>
              <a:defRPr sz="6000"/>
            </a:lvl6pPr>
            <a:lvl7pPr lvl="6">
              <a:spcBef>
                <a:spcPts val="0"/>
              </a:spcBef>
              <a:buSzPct val="100000"/>
              <a:defRPr sz="6000"/>
            </a:lvl7pPr>
            <a:lvl8pPr lvl="7">
              <a:spcBef>
                <a:spcPts val="0"/>
              </a:spcBef>
              <a:buSzPct val="100000"/>
              <a:defRPr sz="6000"/>
            </a:lvl8pPr>
            <a:lvl9pPr lvl="8">
              <a:spcBef>
                <a:spcPts val="0"/>
              </a:spcBef>
              <a:buSzPct val="100000"/>
              <a:defRPr sz="6000"/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 flipH="1">
            <a:off x="0" y="0"/>
            <a:ext cx="4572000" cy="51434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7" name="Shape 47"/>
          <p:cNvSpPr/>
          <p:nvPr/>
        </p:nvSpPr>
        <p:spPr>
          <a:xfrm rot="5400000">
            <a:off x="1946424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8" name="Shape 48"/>
          <p:cNvSpPr txBox="1"/>
          <p:nvPr>
            <p:ph type="title"/>
          </p:nvPr>
        </p:nvSpPr>
        <p:spPr>
          <a:xfrm>
            <a:off x="265500" y="1233175"/>
            <a:ext cx="4045199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" type="subTitle"/>
          </p:nvPr>
        </p:nvSpPr>
        <p:spPr>
          <a:xfrm>
            <a:off x="265500" y="2779466"/>
            <a:ext cx="4045199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50" name="Shape 50"/>
          <p:cNvSpPr txBox="1"/>
          <p:nvPr>
            <p:ph idx="2" type="body"/>
          </p:nvPr>
        </p:nvSpPr>
        <p:spPr>
          <a:xfrm>
            <a:off x="4939500" y="724200"/>
            <a:ext cx="3837000" cy="36950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 flipH="1" rot="10800000">
            <a:off x="0" y="0"/>
            <a:ext cx="9144000" cy="46958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4" name="Shape 54"/>
          <p:cNvSpPr/>
          <p:nvPr/>
        </p:nvSpPr>
        <p:spPr>
          <a:xfrm flipH="1" rot="10800000">
            <a:off x="0" y="4622724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57150" y="4696825"/>
            <a:ext cx="8381999" cy="4467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Shape 56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471900" y="738725"/>
            <a:ext cx="8222100" cy="7676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Roboto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23541" y="4695623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0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6.png"/><Relationship Id="rId4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2.png"/><Relationship Id="rId4" Type="http://schemas.openxmlformats.org/officeDocument/2006/relationships/image" Target="../media/image0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5.png"/><Relationship Id="rId4" Type="http://schemas.openxmlformats.org/officeDocument/2006/relationships/image" Target="../media/image0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8.png"/><Relationship Id="rId4" Type="http://schemas.openxmlformats.org/officeDocument/2006/relationships/image" Target="../media/image0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Trust Aware Recommendation Systems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STE</a:t>
            </a:r>
          </a:p>
        </p:txBody>
      </p:sp>
      <p:pic>
        <p:nvPicPr>
          <p:cNvPr id="131" name="Shape 1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1250" y="1740025"/>
            <a:ext cx="4176450" cy="3332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STE</a:t>
            </a:r>
          </a:p>
        </p:txBody>
      </p:sp>
      <p:graphicFrame>
        <p:nvGraphicFramePr>
          <p:cNvPr id="137" name="Shape 137"/>
          <p:cNvGraphicFramePr/>
          <p:nvPr/>
        </p:nvGraphicFramePr>
        <p:xfrm>
          <a:off x="1292562" y="18977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{B7162FA4-77AF-43B0-95B3-2732F215CADC}</a:tableStyleId>
              </a:tblPr>
              <a:tblGrid>
                <a:gridCol w="1311775"/>
                <a:gridCol w="1311775"/>
                <a:gridCol w="1311775"/>
                <a:gridCol w="1311775"/>
                <a:gridCol w="1311775"/>
              </a:tblGrid>
              <a:tr h="99362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Users/Items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Run Time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Mean Absolute Error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MAE in paper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Training Data</a:t>
                      </a:r>
                    </a:p>
                  </a:txBody>
                  <a:tcPr marT="63500" marB="63500" marR="63500" marL="63500"/>
                </a:tc>
              </a:tr>
              <a:tr h="46237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7000/21000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19m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0.93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0.859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80%</a:t>
                      </a:r>
                    </a:p>
                  </a:txBody>
                  <a:tcPr marT="63500" marB="63500" marR="63500" marL="63500"/>
                </a:tc>
              </a:tr>
              <a:tr h="46237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3000/9000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10m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0.93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0.859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80%</a:t>
                      </a:r>
                    </a:p>
                  </a:txBody>
                  <a:tcPr marT="63500" marB="63500" marR="63500" marL="63500"/>
                </a:tc>
              </a:tr>
              <a:tr h="46237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7000/21000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18m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0.90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0.837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90%</a:t>
                      </a:r>
                    </a:p>
                  </a:txBody>
                  <a:tcPr marT="63500" marB="63500" marR="63500" marL="63500"/>
                </a:tc>
              </a:tr>
              <a:tr h="46237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3000/9000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11 m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0.89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0.837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90%</a:t>
                      </a:r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/>
          <p:nvPr>
            <p:ph type="title"/>
          </p:nvPr>
        </p:nvSpPr>
        <p:spPr>
          <a:xfrm>
            <a:off x="226077" y="357800"/>
            <a:ext cx="2808000" cy="953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Thanks!</a:t>
            </a:r>
          </a:p>
        </p:txBody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400"/>
              <a:t>Student Info: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P. Rishith Reddy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400"/>
              <a:t>201401159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400"/>
              <a:t>rishith.reddy@students.iiit.ac.in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 </a:t>
            </a:r>
          </a:p>
        </p:txBody>
      </p:sp>
      <p:pic>
        <p:nvPicPr>
          <p:cNvPr descr="Black and white upward shot of Golden Gate Bridge" id="144" name="Shape 144"/>
          <p:cNvPicPr preferRelativeResize="0"/>
          <p:nvPr/>
        </p:nvPicPr>
        <p:blipFill rotWithShape="1">
          <a:blip r:embed="rId3">
            <a:alphaModFix/>
          </a:blip>
          <a:srcRect b="0" l="19071" r="4853" t="9"/>
          <a:stretch/>
        </p:blipFill>
        <p:spPr>
          <a:xfrm>
            <a:off x="3274675" y="0"/>
            <a:ext cx="5869324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Problem</a:t>
            </a:r>
          </a:p>
        </p:txBody>
      </p:sp>
      <p:pic>
        <p:nvPicPr>
          <p:cNvPr id="73" name="Shape 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350" y="1929525"/>
            <a:ext cx="8839199" cy="278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Sorec</a:t>
            </a:r>
          </a:p>
        </p:txBody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 sz="1400"/>
            </a:b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 sz="1400"/>
            </a:br>
            <a:br>
              <a:rPr lang="en" sz="1400"/>
            </a:br>
          </a:p>
        </p:txBody>
      </p:sp>
      <p:pic>
        <p:nvPicPr>
          <p:cNvPr id="80" name="Shape 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46999" y="2125412"/>
            <a:ext cx="2927474" cy="892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Shape 8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02699" y="3508074"/>
            <a:ext cx="5169980" cy="1121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Testing</a:t>
            </a:r>
          </a:p>
        </p:txBody>
      </p:sp>
      <p:pic>
        <p:nvPicPr>
          <p:cNvPr id="87" name="Shape 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2150" y="1809775"/>
            <a:ext cx="6199700" cy="1523949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Shape 88"/>
          <p:cNvSpPr txBox="1"/>
          <p:nvPr/>
        </p:nvSpPr>
        <p:spPr>
          <a:xfrm>
            <a:off x="5157750" y="3743950"/>
            <a:ext cx="3234300" cy="10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80% Train, 20% Test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With weight : MAE: 0.93</a:t>
            </a:r>
          </a:p>
          <a:p>
            <a:pPr indent="-228600" lvl="0" marL="457200">
              <a:spcBef>
                <a:spcPts val="0"/>
              </a:spcBef>
              <a:buChar char="●"/>
            </a:pPr>
            <a:r>
              <a:rPr lang="en"/>
              <a:t>Without weight: MAE: 0.87</a:t>
            </a:r>
          </a:p>
        </p:txBody>
      </p:sp>
      <p:pic>
        <p:nvPicPr>
          <p:cNvPr id="89" name="Shape 8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6250" y="3830850"/>
            <a:ext cx="3340149" cy="645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Testing</a:t>
            </a:r>
          </a:p>
        </p:txBody>
      </p:sp>
      <p:sp>
        <p:nvSpPr>
          <p:cNvPr id="95" name="Shape 95"/>
          <p:cNvSpPr txBox="1"/>
          <p:nvPr/>
        </p:nvSpPr>
        <p:spPr>
          <a:xfrm>
            <a:off x="471900" y="1962950"/>
            <a:ext cx="312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80% Train, 20% Test</a:t>
            </a:r>
          </a:p>
        </p:txBody>
      </p:sp>
      <p:pic>
        <p:nvPicPr>
          <p:cNvPr id="96" name="Shape 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9850" y="2845125"/>
            <a:ext cx="4150475" cy="391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Shape 9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21575" y="3858900"/>
            <a:ext cx="2668100" cy="469799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Shape 98"/>
          <p:cNvSpPr txBox="1"/>
          <p:nvPr/>
        </p:nvSpPr>
        <p:spPr>
          <a:xfrm>
            <a:off x="5036625" y="2845125"/>
            <a:ext cx="20943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: 0.87</a:t>
            </a:r>
          </a:p>
        </p:txBody>
      </p:sp>
      <p:sp>
        <p:nvSpPr>
          <p:cNvPr id="99" name="Shape 99"/>
          <p:cNvSpPr txBox="1"/>
          <p:nvPr/>
        </p:nvSpPr>
        <p:spPr>
          <a:xfrm>
            <a:off x="5036625" y="3897900"/>
            <a:ext cx="2094300" cy="3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: 0.83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Time and Efficiency</a:t>
            </a:r>
          </a:p>
        </p:txBody>
      </p:sp>
      <p:graphicFrame>
        <p:nvGraphicFramePr>
          <p:cNvPr id="105" name="Shape 105"/>
          <p:cNvGraphicFramePr/>
          <p:nvPr/>
        </p:nvGraphicFramePr>
        <p:xfrm>
          <a:off x="952500" y="2542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{63E2B765-B2E0-4068-8B3B-007297DDE824}</a:tableStyleId>
              </a:tblPr>
              <a:tblGrid>
                <a:gridCol w="2413000"/>
                <a:gridCol w="241300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User/Items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Time: Initially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7000/21000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10-12 Hours</a:t>
                      </a: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106" name="Shape 106"/>
          <p:cNvGraphicFramePr/>
          <p:nvPr/>
        </p:nvGraphicFramePr>
        <p:xfrm>
          <a:off x="5778500" y="2542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{63E2B765-B2E0-4068-8B3B-007297DDE824}</a:tableStyleId>
              </a:tblPr>
              <a:tblGrid>
                <a:gridCol w="241300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Time: After 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20 Sec</a:t>
                      </a: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Time and Efficiency</a:t>
            </a:r>
          </a:p>
        </p:txBody>
      </p:sp>
      <p:graphicFrame>
        <p:nvGraphicFramePr>
          <p:cNvPr id="112" name="Shape 112"/>
          <p:cNvGraphicFramePr/>
          <p:nvPr/>
        </p:nvGraphicFramePr>
        <p:xfrm>
          <a:off x="1252525" y="2010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{B7162FA4-77AF-43B0-95B3-2732F215CADC}</a:tableStyleId>
              </a:tblPr>
              <a:tblGrid>
                <a:gridCol w="1548450"/>
                <a:gridCol w="1278100"/>
                <a:gridCol w="1278100"/>
                <a:gridCol w="1278100"/>
                <a:gridCol w="1278100"/>
              </a:tblGrid>
              <a:tr h="76872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Users/Items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Run Time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Mean Absolute Error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MAE in paper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Training Data</a:t>
                      </a:r>
                    </a:p>
                  </a:txBody>
                  <a:tcPr marT="63500" marB="63500" marR="63500" marL="63500"/>
                </a:tc>
              </a:tr>
              <a:tr h="35772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49290/139738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29 min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0.82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0.90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99%</a:t>
                      </a:r>
                    </a:p>
                  </a:txBody>
                  <a:tcPr marT="63500" marB="63500" marR="63500" marL="63500"/>
                </a:tc>
              </a:tr>
              <a:tr h="35772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49290/139738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26 min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0.83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0.932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80%</a:t>
                      </a:r>
                    </a:p>
                  </a:txBody>
                  <a:tcPr marT="63500" marB="63500" marR="63500" marL="63500"/>
                </a:tc>
              </a:tr>
              <a:tr h="35772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7000/21000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20 sec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0.93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0.932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80%</a:t>
                      </a:r>
                    </a:p>
                  </a:txBody>
                  <a:tcPr marT="63500" marB="63500" marR="63500" marL="63500"/>
                </a:tc>
              </a:tr>
              <a:tr h="35772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3000/9000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5 sec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0.90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0.932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80%</a:t>
                      </a:r>
                    </a:p>
                  </a:txBody>
                  <a:tcPr marT="63500" marB="63500" marR="63500" marL="63500"/>
                </a:tc>
              </a:tr>
              <a:tr h="35772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7000/21000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20 sec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0.88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0.90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99%</a:t>
                      </a:r>
                    </a:p>
                  </a:txBody>
                  <a:tcPr marT="63500" marB="63500" marR="63500" marL="63500"/>
                </a:tc>
              </a:tr>
              <a:tr h="35772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3000/9000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4 sec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0.87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0.90</a:t>
                      </a: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99%</a:t>
                      </a:r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STE</a:t>
            </a:r>
          </a:p>
        </p:txBody>
      </p:sp>
      <p:pic>
        <p:nvPicPr>
          <p:cNvPr id="118" name="Shape 1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46825" y="2275537"/>
            <a:ext cx="3850345" cy="8281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Shape 1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0106" y="3714525"/>
            <a:ext cx="8083782" cy="828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STE</a:t>
            </a:r>
          </a:p>
        </p:txBody>
      </p:sp>
      <p:pic>
        <p:nvPicPr>
          <p:cNvPr id="125" name="Shape 1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0087" y="2214500"/>
            <a:ext cx="7705725" cy="220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